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3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177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737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090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038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997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870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966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294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656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9589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49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71557-04F5-4C3D-ACAC-A85653B70073}" type="datetimeFigureOut">
              <a:rPr lang="pl-PL" smtClean="0"/>
              <a:t>2018-08-10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CAD8C-ED7F-4974-BDD3-BE49930AB4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392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k.nowysacz.pl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k.nowysacz.pl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PK aktual\Konkurs Najlepszy Kierowca MPK\Najlepszy Kierowca MPK 2018\Prezentacja - tł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57" y="1"/>
            <a:ext cx="91076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27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" y="-99392"/>
            <a:ext cx="9144000" cy="6857999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728630" y="1340768"/>
            <a:ext cx="770485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pl-PL" sz="2700" b="1" dirty="0"/>
              <a:t>Konkurs na „Najlepszego Kierowcę Nowosądeckiej Komunikacji Miejskiej </a:t>
            </a:r>
            <a:r>
              <a:rPr lang="pl-PL" sz="2700" b="1" dirty="0" smtClean="0"/>
              <a:t>2018 </a:t>
            </a:r>
            <a:r>
              <a:rPr lang="pl-PL" sz="2700" b="1" dirty="0"/>
              <a:t>roku” odbędzie się </a:t>
            </a:r>
            <a:br>
              <a:rPr lang="pl-PL" sz="2700" b="1" dirty="0"/>
            </a:br>
            <a:r>
              <a:rPr lang="pl-PL" sz="2700" b="1" dirty="0"/>
              <a:t>w dniach od 15 sierpnia do 30 września </a:t>
            </a:r>
            <a:r>
              <a:rPr lang="pl-PL" sz="2700" b="1" dirty="0" smtClean="0"/>
              <a:t>2018 </a:t>
            </a:r>
            <a:r>
              <a:rPr lang="pl-PL" sz="2700" b="1" dirty="0"/>
              <a:t>roku </a:t>
            </a:r>
            <a:br>
              <a:rPr lang="pl-PL" sz="2700" b="1" dirty="0"/>
            </a:br>
            <a:r>
              <a:rPr lang="pl-PL" sz="2700" b="1" dirty="0"/>
              <a:t>i będzie podzielony na II etapy:</a:t>
            </a:r>
          </a:p>
          <a:p>
            <a:pPr>
              <a:spcAft>
                <a:spcPts val="600"/>
              </a:spcAft>
            </a:pPr>
            <a:r>
              <a:rPr lang="pl-PL" sz="2700" dirty="0"/>
              <a:t>I etap Konkursu rozpocznie się  15 sierpnia, a zakończy </a:t>
            </a:r>
            <a:br>
              <a:rPr lang="pl-PL" sz="2700" dirty="0"/>
            </a:br>
            <a:r>
              <a:rPr lang="pl-PL" sz="2700" dirty="0"/>
              <a:t>15 września </a:t>
            </a:r>
            <a:r>
              <a:rPr lang="pl-PL" sz="2700" dirty="0" smtClean="0"/>
              <a:t>2018 </a:t>
            </a:r>
            <a:r>
              <a:rPr lang="pl-PL" sz="2700" dirty="0"/>
              <a:t>r.,      </a:t>
            </a:r>
            <a:br>
              <a:rPr lang="pl-PL" sz="2700" dirty="0"/>
            </a:br>
            <a:r>
              <a:rPr lang="pl-PL" sz="2700" dirty="0"/>
              <a:t>II etap Konkursu odbędzie się dnia </a:t>
            </a:r>
            <a:r>
              <a:rPr lang="pl-PL" sz="2700" dirty="0" smtClean="0"/>
              <a:t>23 </a:t>
            </a:r>
            <a:r>
              <a:rPr lang="pl-PL" sz="2700" dirty="0"/>
              <a:t>września </a:t>
            </a:r>
            <a:r>
              <a:rPr lang="pl-PL" sz="2700" dirty="0" smtClean="0"/>
              <a:t>2018 </a:t>
            </a:r>
            <a:r>
              <a:rPr lang="pl-PL" sz="2700" dirty="0"/>
              <a:t>r. w siedzibie i przy wsparciu  Małopolskiego Ośrodka Ruchu Drogowego w Nowym </a:t>
            </a:r>
            <a:r>
              <a:rPr lang="pl-PL" sz="2700" dirty="0" smtClean="0"/>
              <a:t>Sączu</a:t>
            </a:r>
            <a:r>
              <a:rPr lang="pl-PL" sz="2700" dirty="0"/>
              <a:t> </a:t>
            </a:r>
            <a:r>
              <a:rPr lang="pl-PL" sz="2700" dirty="0" smtClean="0"/>
              <a:t>oraz Państwowej Wyższej Szkoły Zawodowej w Nowym Sączu.</a:t>
            </a:r>
            <a:endParaRPr lang="pl-PL" sz="2700" b="1" dirty="0"/>
          </a:p>
        </p:txBody>
      </p:sp>
    </p:spTree>
    <p:extLst>
      <p:ext uri="{BB962C8B-B14F-4D97-AF65-F5344CB8AC3E}">
        <p14:creationId xmlns:p14="http://schemas.microsoft.com/office/powerpoint/2010/main" val="3154809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442392" y="1196752"/>
            <a:ext cx="8229600" cy="492941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  <a:buFont typeface="+mj-lt"/>
              <a:buAutoNum type="arabicPeriod"/>
            </a:pPr>
            <a:r>
              <a:rPr lang="pl-PL" dirty="0" smtClean="0"/>
              <a:t>Głównym celem Konkursu jest zmiana nawyków transportowych, w zakresie popularyzacji, oraz promocji transportu publicznego, która przyczynia się do poprawy jakości życia społeczności lokalnej Sądecczyzny. </a:t>
            </a:r>
          </a:p>
          <a:p>
            <a:pPr algn="just">
              <a:spcAft>
                <a:spcPts val="600"/>
              </a:spcAft>
              <a:buFont typeface="+mj-lt"/>
              <a:buAutoNum type="arabicPeriod"/>
            </a:pPr>
            <a:r>
              <a:rPr lang="pl-PL" dirty="0" smtClean="0"/>
              <a:t> Celem szczegółowym jest wyłonienie kierowcy, który  zasługuje na tytuł „Najlepszego Kierowcy Nowosądeckiej Komunikacji Miejskiej 2018 roku”, oraz kształtowanie pozytywnego wizerunku transportu publicznego w naszym mieście, a tym samym podwyższenie społecznego zaufania dla Spółki oraz jej pracowników poprzez prezentację ich fachowości </a:t>
            </a:r>
            <a:br>
              <a:rPr lang="pl-PL" dirty="0" smtClean="0"/>
            </a:br>
            <a:r>
              <a:rPr lang="pl-PL" dirty="0" smtClean="0"/>
              <a:t>i umiejętności.</a:t>
            </a:r>
          </a:p>
          <a:p>
            <a:endParaRPr lang="pl-PL" dirty="0"/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457200" y="764704"/>
            <a:ext cx="8229600" cy="652934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x-none" sz="2200" smtClean="0">
                <a:solidFill>
                  <a:schemeClr val="accent6">
                    <a:lumMod val="50000"/>
                  </a:schemeClr>
                </a:solidFill>
              </a:rPr>
              <a:t>1.</a:t>
            </a:r>
            <a:r>
              <a:rPr lang="pl-PL" sz="2200" smtClean="0">
                <a:solidFill>
                  <a:schemeClr val="accent6">
                    <a:lumMod val="50000"/>
                  </a:schemeClr>
                </a:solidFill>
              </a:rPr>
              <a:t> Cel konkursu</a:t>
            </a:r>
            <a:r>
              <a:rPr lang="pl-PL" i="1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pl-PL" i="1" smtClean="0">
                <a:solidFill>
                  <a:schemeClr val="accent6">
                    <a:lumMod val="50000"/>
                  </a:schemeClr>
                </a:solidFill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6568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ytuł 1"/>
          <p:cNvSpPr txBox="1">
            <a:spLocks/>
          </p:cNvSpPr>
          <p:nvPr/>
        </p:nvSpPr>
        <p:spPr>
          <a:xfrm>
            <a:off x="685800" y="620688"/>
            <a:ext cx="7772400" cy="86409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200" smtClean="0">
                <a:solidFill>
                  <a:schemeClr val="accent6">
                    <a:lumMod val="50000"/>
                  </a:schemeClr>
                </a:solidFill>
              </a:rPr>
              <a:t>2. Zasady konkursu</a:t>
            </a:r>
            <a:r>
              <a:rPr lang="pl-PL" sz="2200" smtClean="0">
                <a:solidFill>
                  <a:srgbClr val="FF0000"/>
                </a:solidFill>
              </a:rPr>
              <a:t/>
            </a:r>
            <a:br>
              <a:rPr lang="pl-PL" sz="2200" smtClean="0">
                <a:solidFill>
                  <a:srgbClr val="FF0000"/>
                </a:solidFill>
              </a:rPr>
            </a:br>
            <a:endParaRPr lang="pl-PL" sz="2200" dirty="0">
              <a:solidFill>
                <a:srgbClr val="FF0000"/>
              </a:solidFill>
            </a:endParaRPr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755576" y="1484784"/>
            <a:ext cx="7848872" cy="439248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285750" algn="l"/>
              </a:tabLst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Plebiscyt na „Najlepszego Kierowcę Nowosądeckiej Komunikacji Miejskiej w 2018 roku” będzie składał się </a:t>
            </a:r>
            <a:b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z dwóch etapów:</a:t>
            </a:r>
            <a:endParaRPr lang="pl-PL" dirty="0" smtClean="0"/>
          </a:p>
          <a:p>
            <a:pPr algn="just">
              <a:spcAft>
                <a:spcPts val="600"/>
              </a:spcAft>
            </a:pPr>
            <a:r>
              <a:rPr lang="pl-PL" b="1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 etap – </a:t>
            </a: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będzie polegał na  wyłonieniu </a:t>
            </a:r>
            <a:r>
              <a:rPr lang="pl-PL" b="1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10</a:t>
            </a: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kandydatów </a:t>
            </a:r>
            <a:b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z pośród wszystkich kierowców w drodze głosowania przez pasażerów. Kierowcy, którzy zdobędą największą liczbę głosów zostaną zakwalifikowani do II etapu Konkursu.</a:t>
            </a:r>
            <a:endParaRPr lang="pl-PL" dirty="0" smtClean="0"/>
          </a:p>
          <a:p>
            <a:pPr algn="just">
              <a:spcAft>
                <a:spcPts val="600"/>
              </a:spcAft>
            </a:pPr>
            <a:r>
              <a:rPr lang="pl-PL" b="1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Ocenie w I etapie będą podlegały:</a:t>
            </a:r>
            <a:endParaRPr lang="pl-PL" b="1" dirty="0" smtClean="0"/>
          </a:p>
          <a:p>
            <a:pPr algn="just">
              <a:buFont typeface="Wingdings" panose="05000000000000000000" pitchFamily="2" charset="2"/>
              <a:buChar char=""/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Kultura osobista w kontakcie z pasażerami; </a:t>
            </a:r>
            <a:endParaRPr lang="pl-PL" dirty="0" smtClean="0"/>
          </a:p>
          <a:p>
            <a:pPr algn="just">
              <a:buFont typeface="Wingdings" panose="05000000000000000000" pitchFamily="2" charset="2"/>
              <a:buChar char=""/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Umiejętność jazdy w warunkach miejskich; </a:t>
            </a:r>
            <a:endParaRPr lang="pl-PL" dirty="0" smtClean="0"/>
          </a:p>
          <a:p>
            <a:pPr algn="just">
              <a:buFont typeface="Wingdings" panose="05000000000000000000" pitchFamily="2" charset="2"/>
              <a:buChar char=""/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Prezencja; </a:t>
            </a:r>
            <a:endParaRPr lang="pl-PL" dirty="0" smtClean="0"/>
          </a:p>
          <a:p>
            <a:pPr algn="just">
              <a:buFont typeface="Wingdings" panose="05000000000000000000" pitchFamily="2" charset="2"/>
              <a:buChar char=""/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Czystość pojazdu.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6578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51520" y="404664"/>
            <a:ext cx="8064896" cy="5709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l-PL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II </a:t>
            </a:r>
            <a:r>
              <a:rPr lang="pl-PL" sz="2400" b="1" dirty="0">
                <a:ea typeface="Calibri" panose="020F0502020204030204" pitchFamily="34" charset="0"/>
              </a:rPr>
              <a:t>etap,</a:t>
            </a:r>
            <a:r>
              <a:rPr lang="pl-PL" sz="2400" dirty="0">
                <a:ea typeface="Calibri" panose="020F0502020204030204" pitchFamily="34" charset="0"/>
              </a:rPr>
              <a:t> przeprowadzony we współpracy z </a:t>
            </a:r>
            <a:endParaRPr lang="pl-PL" sz="2400" dirty="0" smtClean="0">
              <a:ea typeface="Calibri" panose="020F0502020204030204" pitchFamily="34" charset="0"/>
            </a:endParaRPr>
          </a:p>
          <a:p>
            <a:pPr lvl="0" algn="just"/>
            <a:r>
              <a:rPr lang="pl-PL" sz="2400" b="1" dirty="0" smtClean="0">
                <a:ea typeface="Calibri" panose="020F0502020204030204" pitchFamily="34" charset="0"/>
              </a:rPr>
              <a:t>Małopolskim </a:t>
            </a:r>
            <a:r>
              <a:rPr lang="pl-PL" sz="2400" b="1" dirty="0">
                <a:ea typeface="Calibri" panose="020F0502020204030204" pitchFamily="34" charset="0"/>
              </a:rPr>
              <a:t>Ośrodkiem Ruchu Drogowego w Nowym </a:t>
            </a:r>
            <a:endParaRPr lang="pl-PL" sz="2400" b="1" dirty="0" smtClean="0">
              <a:ea typeface="Calibri" panose="020F0502020204030204" pitchFamily="34" charset="0"/>
            </a:endParaRPr>
          </a:p>
          <a:p>
            <a:pPr lvl="0" algn="just"/>
            <a:r>
              <a:rPr lang="pl-PL" sz="2400" b="1" dirty="0" smtClean="0">
                <a:ea typeface="Calibri" panose="020F0502020204030204" pitchFamily="34" charset="0"/>
              </a:rPr>
              <a:t>Sączu oraz Państwową Wyższą Szkołą Zawodową w Nowym Sączu będzie </a:t>
            </a:r>
            <a:r>
              <a:rPr lang="pl-PL" sz="2400" b="1" dirty="0">
                <a:ea typeface="Calibri" panose="020F0502020204030204" pitchFamily="34" charset="0"/>
              </a:rPr>
              <a:t>składał się z:</a:t>
            </a:r>
            <a:endParaRPr lang="pl-PL" sz="24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pl-PL" sz="2400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testu wiedzy teoretycznej, obejmującej m.in. znajomości przepisów ruchu drogowego, ustawy o transporcie drogowym,</a:t>
            </a:r>
            <a:endParaRPr lang="pl-PL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pl-PL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czterech konkurencji praktycznych - </a:t>
            </a:r>
            <a:r>
              <a:rPr lang="pl-PL" sz="2400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które odbędą się na placu manewrowym i będą związane z prowadzeniem autobusu miejskiego, a mianowicie:</a:t>
            </a:r>
            <a:endParaRPr lang="pl-PL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pl-P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jazda sprawnościowa autobusem,</a:t>
            </a:r>
            <a:endParaRPr lang="pl-PL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pl-P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pierwsza pomoc przedmedyczna,</a:t>
            </a:r>
            <a:endParaRPr lang="pl-PL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pl-P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eko jazda autobusem,</a:t>
            </a:r>
          </a:p>
          <a:p>
            <a:pPr marL="342900" lvl="0" indent="-342900" algn="just">
              <a:buFont typeface="+mj-lt"/>
              <a:buAutoNum type="arabicParenR"/>
            </a:pPr>
            <a:r>
              <a:rPr lang="pl-P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obsługa codzienna pojazdu.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endParaRPr lang="pl-PL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74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827583" y="404664"/>
            <a:ext cx="61035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3.</a:t>
            </a:r>
            <a:r>
              <a:rPr lang="x-none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Sposób głosowania.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719572" y="1068361"/>
            <a:ext cx="770485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pl-PL" sz="2400" dirty="0"/>
              <a:t>By oddać na kierowcę ważny głos należy:</a:t>
            </a:r>
          </a:p>
          <a:p>
            <a:pPr marL="457200" lvl="0" indent="-457200" algn="just">
              <a:spcAft>
                <a:spcPts val="600"/>
              </a:spcAft>
              <a:buFont typeface="+mj-lt"/>
              <a:buAutoNum type="alphaLcPeriod"/>
            </a:pPr>
            <a:r>
              <a:rPr lang="pl-PL" sz="2400" dirty="0"/>
              <a:t>wysłać </a:t>
            </a:r>
            <a:r>
              <a:rPr lang="pl-PL" sz="2400" b="1" dirty="0"/>
              <a:t>SMS</a:t>
            </a:r>
            <a:r>
              <a:rPr lang="pl-PL" sz="2400" dirty="0"/>
              <a:t> na nr 660-796-500, w treści wpisując </a:t>
            </a:r>
            <a:br>
              <a:rPr lang="pl-PL" sz="2400" dirty="0"/>
            </a:br>
            <a:r>
              <a:rPr lang="pl-PL" sz="2400" dirty="0"/>
              <a:t>„</a:t>
            </a:r>
            <a:r>
              <a:rPr lang="pl-PL" sz="2400" dirty="0" err="1"/>
              <a:t>K.Nr</a:t>
            </a:r>
            <a:r>
              <a:rPr lang="pl-PL" sz="2400" dirty="0"/>
              <a:t> startowy kierowcy” np. K.001 </a:t>
            </a:r>
            <a:r>
              <a:rPr lang="pl-PL" sz="2400" b="1" dirty="0"/>
              <a:t>lub</a:t>
            </a:r>
            <a:r>
              <a:rPr lang="pl-PL" sz="2400" dirty="0"/>
              <a:t>;</a:t>
            </a:r>
          </a:p>
          <a:p>
            <a:pPr marL="457200" lvl="0" indent="-457200" algn="just">
              <a:spcAft>
                <a:spcPts val="600"/>
              </a:spcAft>
              <a:buFont typeface="+mj-lt"/>
              <a:buAutoNum type="alphaLcPeriod"/>
            </a:pPr>
            <a:r>
              <a:rPr lang="pl-PL" sz="2400" dirty="0"/>
              <a:t>zagłosować na stronie internetowej  </a:t>
            </a:r>
            <a:r>
              <a:rPr lang="pl-PL" sz="2000" b="1" u="sng" dirty="0">
                <a:hlinkClick r:id="rId3"/>
              </a:rPr>
              <a:t>www.mpk.nowysacz.pl</a:t>
            </a:r>
            <a:r>
              <a:rPr lang="pl-PL" sz="2400" dirty="0"/>
              <a:t> poprzez dokonanie wyboru numeru kandydata z listy dostępnej na tej witrynie </a:t>
            </a:r>
            <a:r>
              <a:rPr lang="pl-PL" sz="2400" b="1" dirty="0"/>
              <a:t>lub;</a:t>
            </a:r>
            <a:endParaRPr lang="pl-PL" sz="2400" dirty="0"/>
          </a:p>
          <a:p>
            <a:pPr marL="457200" lvl="0" indent="-457200" algn="just">
              <a:spcAft>
                <a:spcPts val="600"/>
              </a:spcAft>
              <a:buFont typeface="+mj-lt"/>
              <a:buAutoNum type="alphaLcPeriod"/>
            </a:pPr>
            <a:r>
              <a:rPr lang="pl-PL" sz="2400" dirty="0"/>
              <a:t>wypełnić Formularz w </a:t>
            </a:r>
            <a:r>
              <a:rPr lang="pl-PL" sz="2400" b="1" dirty="0"/>
              <a:t>P</a:t>
            </a:r>
            <a:r>
              <a:rPr lang="pl-PL" sz="2400" dirty="0"/>
              <a:t>unktach </a:t>
            </a:r>
            <a:r>
              <a:rPr lang="pl-PL" sz="2400" b="1" dirty="0"/>
              <a:t>O</a:t>
            </a:r>
            <a:r>
              <a:rPr lang="pl-PL" sz="2400" dirty="0"/>
              <a:t>bsługi </a:t>
            </a:r>
            <a:r>
              <a:rPr lang="pl-PL" sz="2400" b="1" dirty="0"/>
              <a:t>K</a:t>
            </a:r>
            <a:r>
              <a:rPr lang="pl-PL" sz="2400" dirty="0"/>
              <a:t>lienta MPK, znajdujących się przy ulicy Wyspiańskiego 22 (główna siedziba Spółki), ul. Rynek 22, oraz ul. Aleja Batorego 92 (Dworzec Autobusowy). </a:t>
            </a:r>
          </a:p>
          <a:p>
            <a:pPr lvl="0" algn="just">
              <a:spcAft>
                <a:spcPts val="600"/>
              </a:spcAft>
            </a:pPr>
            <a:r>
              <a:rPr lang="pl-PL" sz="2000" i="1" dirty="0"/>
              <a:t>W ciągu doby można oddać głos na dowolną liczbę kierowców, przy czym na 1 kierowcę będzie ważny tylko 1 głos.</a:t>
            </a:r>
          </a:p>
        </p:txBody>
      </p:sp>
    </p:spTree>
    <p:extLst>
      <p:ext uri="{BB962C8B-B14F-4D97-AF65-F5344CB8AC3E}">
        <p14:creationId xmlns:p14="http://schemas.microsoft.com/office/powerpoint/2010/main" val="312211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657815" y="1268760"/>
            <a:ext cx="7992888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pl-PL" sz="2400" dirty="0"/>
              <a:t>Dziesięciu kierowców, którzy zgromadzą w Konkursie największą liczbę głosów, zostanie Laureatami Konkursu.</a:t>
            </a:r>
          </a:p>
          <a:p>
            <a:pPr marL="457200" lvl="0" indent="-457200">
              <a:buFont typeface="+mj-lt"/>
              <a:buAutoNum type="arabicPeriod"/>
            </a:pPr>
            <a:r>
              <a:rPr lang="pl-PL" sz="2400" dirty="0"/>
              <a:t>Kierowca, który zajmie miejsce pierwsze otrzyma:</a:t>
            </a:r>
          </a:p>
          <a:p>
            <a:pPr lvl="1"/>
            <a:r>
              <a:rPr lang="pl-PL" sz="2400" dirty="0"/>
              <a:t>nagrodę pieniężną w wysokości </a:t>
            </a:r>
            <a:r>
              <a:rPr lang="pl-PL" sz="2400" b="1" dirty="0"/>
              <a:t>1.700,00 zł</a:t>
            </a:r>
            <a:r>
              <a:rPr lang="pl-PL" sz="2400" dirty="0"/>
              <a:t>.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lang="pl-PL" sz="2400" dirty="0"/>
              <a:t>Kierowca, który zajmie miejsce drugie otrzyma nagrodę pieniężną w wysokości </a:t>
            </a:r>
            <a:r>
              <a:rPr lang="pl-PL" sz="2400" b="1" dirty="0"/>
              <a:t>1.200,00 zł</a:t>
            </a:r>
            <a:r>
              <a:rPr lang="pl-PL" sz="2400" dirty="0"/>
              <a:t>.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lang="pl-PL" sz="2400" dirty="0"/>
              <a:t>Kierowca, który zajmie miejsce trzecie otrzyma nagrodę pieniężną w wysokości </a:t>
            </a:r>
            <a:r>
              <a:rPr lang="pl-PL" sz="2400" b="1" dirty="0"/>
              <a:t>700,00 zł</a:t>
            </a:r>
            <a:r>
              <a:rPr lang="pl-PL" sz="2400" dirty="0"/>
              <a:t>.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lang="pl-PL" sz="2400" dirty="0"/>
              <a:t>Kierowcy, którzy zajmą 7 kolejnych miejsc otrzymają nagrodę pieniężną w wysokości </a:t>
            </a:r>
            <a:r>
              <a:rPr lang="pl-PL" sz="2400" b="1" dirty="0"/>
              <a:t>400,00 zł</a:t>
            </a:r>
            <a:r>
              <a:rPr lang="pl-PL" sz="2400" dirty="0"/>
              <a:t>.</a:t>
            </a:r>
          </a:p>
        </p:txBody>
      </p:sp>
      <p:sp>
        <p:nvSpPr>
          <p:cNvPr id="4" name="Prostokąt 3"/>
          <p:cNvSpPr/>
          <p:nvPr/>
        </p:nvSpPr>
        <p:spPr>
          <a:xfrm>
            <a:off x="693023" y="620688"/>
            <a:ext cx="6247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4.</a:t>
            </a:r>
            <a:r>
              <a:rPr lang="x-none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Nagrody dla kierowców.</a:t>
            </a:r>
          </a:p>
        </p:txBody>
      </p:sp>
    </p:spTree>
    <p:extLst>
      <p:ext uri="{BB962C8B-B14F-4D97-AF65-F5344CB8AC3E}">
        <p14:creationId xmlns:p14="http://schemas.microsoft.com/office/powerpoint/2010/main" val="2844704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611560" y="980728"/>
            <a:ext cx="63195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5.</a:t>
            </a:r>
            <a:r>
              <a:rPr lang="x-none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Nagrody dla osób głosujących.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11848" y="1628800"/>
            <a:ext cx="7992888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Spośród wszystkich osób głosujących w konkursie zostanie rozlosowanych </a:t>
            </a:r>
            <a:r>
              <a:rPr lang="pl-PL" sz="2400" b="1" dirty="0"/>
              <a:t>15 szt. </a:t>
            </a:r>
            <a:r>
              <a:rPr lang="pl-PL" sz="2400" dirty="0"/>
              <a:t>Kart Miejskich ze specjalnym, niepowtarzalnym, wybranym przez wylosowane osoby, autorskim rewersem, każda doładowana w formie </a:t>
            </a:r>
            <a:br>
              <a:rPr lang="pl-PL" sz="2400" dirty="0"/>
            </a:br>
            <a:r>
              <a:rPr lang="pl-PL" sz="2400" dirty="0"/>
              <a:t>e-portmonetki na kwotę </a:t>
            </a:r>
            <a:r>
              <a:rPr lang="pl-PL" sz="2400" b="1" dirty="0"/>
              <a:t>50 zł</a:t>
            </a:r>
            <a:r>
              <a:rPr lang="pl-PL" sz="2400" dirty="0"/>
              <a:t>. </a:t>
            </a:r>
          </a:p>
          <a:p>
            <a:endParaRPr lang="pl-PL" sz="2400" dirty="0"/>
          </a:p>
          <a:p>
            <a:pPr lvl="1" algn="just"/>
            <a:endParaRPr lang="pl-PL" sz="900" dirty="0"/>
          </a:p>
          <a:p>
            <a:pPr algn="just"/>
            <a:r>
              <a:rPr lang="pl-PL" sz="2200" dirty="0">
                <a:solidFill>
                  <a:schemeClr val="accent2">
                    <a:lumMod val="75000"/>
                  </a:schemeClr>
                </a:solidFill>
              </a:rPr>
              <a:t>Oficjalne ogłoszenie wyników końcowych nastąpi do 30 października </a:t>
            </a:r>
            <a:r>
              <a:rPr lang="pl-PL" sz="2200" dirty="0" smtClean="0">
                <a:solidFill>
                  <a:schemeClr val="accent2">
                    <a:lumMod val="75000"/>
                  </a:schemeClr>
                </a:solidFill>
              </a:rPr>
              <a:t>2018 </a:t>
            </a:r>
            <a:r>
              <a:rPr lang="pl-PL" sz="2200" dirty="0">
                <a:solidFill>
                  <a:schemeClr val="accent2">
                    <a:lumMod val="75000"/>
                  </a:schemeClr>
                </a:solidFill>
              </a:rPr>
              <a:t>roku poprzez podanie informacji na stronie internetowej </a:t>
            </a:r>
            <a:r>
              <a:rPr lang="pl-PL" sz="2200" u="sng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www.mpk.nowysacz.pl</a:t>
            </a:r>
            <a:r>
              <a:rPr lang="pl-PL" sz="2200" dirty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522531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328</Words>
  <Application>Microsoft Office PowerPoint</Application>
  <PresentationFormat>Pokaz na ekranie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Artur</dc:creator>
  <cp:lastModifiedBy>MKniec</cp:lastModifiedBy>
  <cp:revision>5</cp:revision>
  <dcterms:created xsi:type="dcterms:W3CDTF">2018-08-10T09:49:09Z</dcterms:created>
  <dcterms:modified xsi:type="dcterms:W3CDTF">2018-08-10T11:08:46Z</dcterms:modified>
</cp:coreProperties>
</file>